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1"/>
  </p:sldMasterIdLst>
  <p:notesMasterIdLst>
    <p:notesMasterId r:id="rId19"/>
  </p:notesMasterIdLst>
  <p:sldIdLst>
    <p:sldId id="327" r:id="rId2"/>
    <p:sldId id="329" r:id="rId3"/>
    <p:sldId id="330" r:id="rId4"/>
    <p:sldId id="331" r:id="rId5"/>
    <p:sldId id="339" r:id="rId6"/>
    <p:sldId id="340" r:id="rId7"/>
    <p:sldId id="333" r:id="rId8"/>
    <p:sldId id="334" r:id="rId9"/>
    <p:sldId id="335" r:id="rId10"/>
    <p:sldId id="332" r:id="rId11"/>
    <p:sldId id="338" r:id="rId12"/>
    <p:sldId id="341" r:id="rId13"/>
    <p:sldId id="342" r:id="rId14"/>
    <p:sldId id="343" r:id="rId15"/>
    <p:sldId id="336" r:id="rId16"/>
    <p:sldId id="337" r:id="rId17"/>
    <p:sldId id="275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5FFF1"/>
    <a:srgbClr val="2DD700"/>
    <a:srgbClr val="73E623"/>
    <a:srgbClr val="EB2F03"/>
    <a:srgbClr val="0B9444"/>
    <a:srgbClr val="009E05"/>
    <a:srgbClr val="FC635D"/>
    <a:srgbClr val="9E9E9E"/>
    <a:srgbClr val="BDBDBD"/>
    <a:srgbClr val="FD97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9012ECD-51FC-41F1-AA8D-1B2483CD663E}" styleName="浅色样式 2 - 强调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070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89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895CD7-9499-6640-8200-5CECBEA95978}" type="datetimeFigureOut">
              <a:rPr kumimoji="1" lang="zh-CN" altLang="en-US" smtClean="0"/>
              <a:t>2019/6/12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E6C92A-30CE-894D-AE3F-934054A5655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56796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>
      <p:bgPr>
        <a:gradFill flip="none" rotWithShape="1">
          <a:gsLst>
            <a:gs pos="0">
              <a:schemeClr val="tx2"/>
            </a:gs>
            <a:gs pos="100000">
              <a:srgbClr val="2DD700"/>
            </a:gs>
            <a:gs pos="50000">
              <a:schemeClr val="accent1">
                <a:lumMod val="10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51472" y="1527804"/>
            <a:ext cx="9144000" cy="2387600"/>
          </a:xfrm>
        </p:spPr>
        <p:txBody>
          <a:bodyPr anchor="b"/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351472" y="4005201"/>
            <a:ext cx="9144000" cy="165576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作者</a:t>
            </a:r>
            <a:br>
              <a:rPr lang="en-US" altLang="zh-CN" dirty="0"/>
            </a:br>
            <a:r>
              <a:rPr lang="zh-CN" altLang="en-US" dirty="0"/>
              <a:t>时间</a:t>
            </a:r>
            <a:endParaRPr lang="en-US" dirty="0"/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6025" y="402906"/>
            <a:ext cx="2198893" cy="720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5705" y="4331580"/>
            <a:ext cx="2976189" cy="2898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0569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8" name="日期占位符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0D62A-B036-4569-9100-0EAB45EE515B}" type="datetimeFigureOut">
              <a:rPr lang="zh-CN" altLang="en-US" smtClean="0"/>
              <a:t>2019/6/12</a:t>
            </a:fld>
            <a:endParaRPr lang="zh-CN" altLang="en-US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CCEA5B7-200A-42B1-8DF5-1A227E49F608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5705" y="4331580"/>
            <a:ext cx="2976189" cy="2898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1933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感谢页">
    <p:bg>
      <p:bgPr>
        <a:gradFill flip="none" rotWithShape="1">
          <a:gsLst>
            <a:gs pos="0">
              <a:srgbClr val="0B9444"/>
            </a:gs>
            <a:gs pos="100000">
              <a:schemeClr val="accent1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1620" y="2949614"/>
            <a:ext cx="3298340" cy="1080000"/>
          </a:xfrm>
          <a:prstGeom prst="rect">
            <a:avLst/>
          </a:prstGeom>
        </p:spPr>
      </p:pic>
      <p:sp>
        <p:nvSpPr>
          <p:cNvPr id="3" name="文本占位符 5"/>
          <p:cNvSpPr txBox="1">
            <a:spLocks/>
          </p:cNvSpPr>
          <p:nvPr userDrawn="1"/>
        </p:nvSpPr>
        <p:spPr>
          <a:xfrm>
            <a:off x="5391473" y="2739520"/>
            <a:ext cx="10515600" cy="15001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altLang="zh-CN" sz="3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sz="3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Great</a:t>
            </a:r>
            <a:r>
              <a:rPr lang="zh-CN" altLang="en-US" sz="3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Workforce,</a:t>
            </a:r>
            <a:r>
              <a:rPr lang="zh-CN" altLang="en-US" sz="3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Gaia</a:t>
            </a:r>
            <a:r>
              <a:rPr lang="zh-CN" altLang="en-US" sz="3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Works.</a:t>
            </a:r>
            <a:br>
              <a:rPr lang="en-US" altLang="zh-CN" sz="3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3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劳动力管理，盖雅搞得定</a:t>
            </a:r>
            <a:endParaRPr lang="zh-CN" altLang="en-US" sz="3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5705" y="4331580"/>
            <a:ext cx="2976189" cy="2898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8802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首页 - 白底深绿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08539" y="1477108"/>
            <a:ext cx="10515600" cy="1922583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  <p:cxnSp>
        <p:nvCxnSpPr>
          <p:cNvPr id="7" name="直线连接符 6"/>
          <p:cNvCxnSpPr/>
          <p:nvPr userDrawn="1"/>
        </p:nvCxnSpPr>
        <p:spPr>
          <a:xfrm>
            <a:off x="0" y="6325251"/>
            <a:ext cx="12192000" cy="0"/>
          </a:xfrm>
          <a:prstGeom prst="line">
            <a:avLst/>
          </a:prstGeom>
          <a:ln w="101600">
            <a:gradFill flip="none" rotWithShape="1">
              <a:gsLst>
                <a:gs pos="0">
                  <a:srgbClr val="2DD700"/>
                </a:gs>
                <a:gs pos="50000">
                  <a:schemeClr val="accent1"/>
                </a:gs>
                <a:gs pos="100000">
                  <a:schemeClr val="tx2"/>
                </a:gs>
              </a:gsLst>
              <a:path path="circle">
                <a:fillToRect r="100000" b="100000"/>
              </a:path>
              <a:tileRect l="-100000" t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908539" y="3489385"/>
            <a:ext cx="9144000" cy="165576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作者</a:t>
            </a:r>
            <a:br>
              <a:rPr lang="en-US" altLang="zh-CN" dirty="0"/>
            </a:br>
            <a:r>
              <a:rPr lang="zh-CN" altLang="en-US" dirty="0"/>
              <a:t>时间</a:t>
            </a:r>
            <a:endParaRPr lang="en-US" dirty="0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188" b="33220"/>
          <a:stretch/>
        </p:blipFill>
        <p:spPr>
          <a:xfrm>
            <a:off x="357555" y="37108"/>
            <a:ext cx="3750959" cy="1440000"/>
          </a:xfrm>
          <a:prstGeom prst="rect">
            <a:avLst/>
          </a:prstGeom>
        </p:spPr>
      </p:pic>
      <p:sp>
        <p:nvSpPr>
          <p:cNvPr id="11" name="Rectangle 56"/>
          <p:cNvSpPr/>
          <p:nvPr userDrawn="1"/>
        </p:nvSpPr>
        <p:spPr>
          <a:xfrm>
            <a:off x="1" y="6537326"/>
            <a:ext cx="12051322" cy="3206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Rectangle 5"/>
          <p:cNvSpPr>
            <a:spLocks noChangeArrowheads="1"/>
          </p:cNvSpPr>
          <p:nvPr userDrawn="1"/>
        </p:nvSpPr>
        <p:spPr bwMode="ltGray">
          <a:xfrm>
            <a:off x="10902064" y="6586538"/>
            <a:ext cx="1044149" cy="1752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0" tIns="41059" rIns="82120" bIns="41059" anchor="b">
            <a:spAutoFit/>
          </a:bodyPr>
          <a:lstStyle/>
          <a:p>
            <a:pPr algn="r" defTabSz="814347">
              <a:defRPr/>
            </a:pPr>
            <a:r>
              <a:rPr lang="en-US" altLang="zh-CN" sz="600" dirty="0">
                <a:solidFill>
                  <a:srgbClr val="C0C0C0"/>
                </a:solidFill>
              </a:rPr>
              <a:t>GaiaWorks</a:t>
            </a:r>
            <a:r>
              <a:rPr lang="en-US" sz="600" dirty="0">
                <a:solidFill>
                  <a:srgbClr val="C0C0C0"/>
                </a:solidFill>
              </a:rPr>
              <a:t> Confidential</a:t>
            </a:r>
          </a:p>
        </p:txBody>
      </p:sp>
      <p:sp>
        <p:nvSpPr>
          <p:cNvPr id="13" name="Rectangle 4"/>
          <p:cNvSpPr>
            <a:spLocks noChangeArrowheads="1"/>
          </p:cNvSpPr>
          <p:nvPr userDrawn="1"/>
        </p:nvSpPr>
        <p:spPr bwMode="ltGray">
          <a:xfrm>
            <a:off x="250826" y="6586539"/>
            <a:ext cx="4515841" cy="1752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0" tIns="41059" rIns="82120" bIns="41059" anchor="b">
            <a:spAutoFit/>
          </a:bodyPr>
          <a:lstStyle/>
          <a:p>
            <a:pPr defTabSz="814347">
              <a:defRPr/>
            </a:pPr>
            <a:r>
              <a:rPr lang="en-US" sz="600" dirty="0">
                <a:solidFill>
                  <a:srgbClr val="C0C0C0"/>
                </a:solidFill>
              </a:rPr>
              <a:t>© 201</a:t>
            </a:r>
            <a:r>
              <a:rPr lang="en-US" altLang="zh-CN" sz="600" dirty="0">
                <a:solidFill>
                  <a:srgbClr val="C0C0C0"/>
                </a:solidFill>
              </a:rPr>
              <a:t>6</a:t>
            </a:r>
            <a:r>
              <a:rPr lang="en-US" sz="600" dirty="0">
                <a:solidFill>
                  <a:srgbClr val="C0C0C0"/>
                </a:solidFill>
              </a:rPr>
              <a:t> </a:t>
            </a:r>
            <a:r>
              <a:rPr lang="en-US" altLang="zh-CN" sz="600" dirty="0">
                <a:solidFill>
                  <a:srgbClr val="C0C0C0"/>
                </a:solidFill>
              </a:rPr>
              <a:t>GaiaWorks</a:t>
            </a:r>
            <a:r>
              <a:rPr lang="zh-CN" altLang="en-US" sz="600" dirty="0">
                <a:solidFill>
                  <a:srgbClr val="C0C0C0"/>
                </a:solidFill>
              </a:rPr>
              <a:t> </a:t>
            </a:r>
            <a:r>
              <a:rPr lang="en-US" sz="600" dirty="0">
                <a:solidFill>
                  <a:srgbClr val="C0C0C0"/>
                </a:solidFill>
              </a:rPr>
              <a:t>and/or its affiliates. All rights reserved.</a:t>
            </a:r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5705" y="4331580"/>
            <a:ext cx="2976189" cy="2898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3056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0D62A-B036-4569-9100-0EAB45EE515B}" type="datetimeFigureOut">
              <a:rPr lang="zh-CN" altLang="en-US" smtClean="0"/>
              <a:t>2019/6/12</a:t>
            </a:fld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EA5B7-200A-42B1-8DF5-1A227E49F608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5705" y="4331580"/>
            <a:ext cx="2976189" cy="2898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1270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bg>
      <p:bgPr>
        <a:gradFill flip="none" rotWithShape="1">
          <a:gsLst>
            <a:gs pos="0">
              <a:schemeClr val="tx2"/>
            </a:gs>
            <a:gs pos="100000">
              <a:srgbClr val="2DD700"/>
            </a:gs>
            <a:gs pos="25000">
              <a:schemeClr val="accent1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6025" y="402906"/>
            <a:ext cx="2198893" cy="720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5705" y="4331580"/>
            <a:ext cx="2976189" cy="2898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6135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9" name="日期占位符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0D62A-B036-4569-9100-0EAB45EE515B}" type="datetimeFigureOut">
              <a:rPr lang="zh-CN" altLang="en-US" smtClean="0"/>
              <a:t>2019/6/12</a:t>
            </a:fld>
            <a:endParaRPr lang="zh-CN" altLang="en-US" dirty="0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CCEA5B7-200A-42B1-8DF5-1A227E49F608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5705" y="4331580"/>
            <a:ext cx="2976189" cy="2898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2759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10" name="日期占位符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0D62A-B036-4569-9100-0EAB45EE515B}" type="datetimeFigureOut">
              <a:rPr lang="zh-CN" altLang="en-US" smtClean="0"/>
              <a:t>2019/6/12</a:t>
            </a:fld>
            <a:endParaRPr lang="zh-CN" altLang="en-US" dirty="0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CCEA5B7-200A-42B1-8DF5-1A227E49F608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5705" y="4331580"/>
            <a:ext cx="2976189" cy="2898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4626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0D62A-B036-4569-9100-0EAB45EE515B}" type="datetimeFigureOut">
              <a:rPr lang="zh-CN" altLang="en-US" smtClean="0"/>
              <a:t>2019/6/12</a:t>
            </a:fld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CCEA5B7-200A-42B1-8DF5-1A227E49F608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5705" y="4331580"/>
            <a:ext cx="2976189" cy="2898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9169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0D62A-B036-4569-9100-0EAB45EE515B}" type="datetimeFigureOut">
              <a:rPr lang="zh-CN" altLang="en-US" smtClean="0"/>
              <a:t>2019/6/12</a:t>
            </a:fld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CCEA5B7-200A-42B1-8DF5-1A227E49F608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5705" y="4331580"/>
            <a:ext cx="2976189" cy="2898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0929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8" name="日期占位符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0D62A-B036-4569-9100-0EAB45EE515B}" type="datetimeFigureOut">
              <a:rPr lang="zh-CN" altLang="en-US" smtClean="0"/>
              <a:t>2019/6/12</a:t>
            </a:fld>
            <a:endParaRPr lang="zh-CN" altLang="en-US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CCEA5B7-200A-42B1-8DF5-1A227E49F608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5705" y="4331580"/>
            <a:ext cx="2976189" cy="2898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3001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dotDmnd">
          <a:fgClr>
            <a:srgbClr val="E5FFF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84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568830"/>
            <a:ext cx="10515600" cy="46081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60D62A-B036-4569-9100-0EAB45EE515B}" type="datetimeFigureOut">
              <a:rPr lang="zh-CN" altLang="en-US" smtClean="0"/>
              <a:t>2019/6/12</a:t>
            </a:fld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CEA5B7-200A-42B1-8DF5-1A227E49F608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7" name="直线连接符 6"/>
          <p:cNvCxnSpPr/>
          <p:nvPr userDrawn="1"/>
        </p:nvCxnSpPr>
        <p:spPr>
          <a:xfrm>
            <a:off x="0" y="6783467"/>
            <a:ext cx="12192000" cy="0"/>
          </a:xfrm>
          <a:prstGeom prst="line">
            <a:avLst/>
          </a:prstGeom>
          <a:ln w="152400">
            <a:gradFill flip="none" rotWithShape="1">
              <a:gsLst>
                <a:gs pos="0">
                  <a:srgbClr val="2DD700"/>
                </a:gs>
                <a:gs pos="50000">
                  <a:schemeClr val="accent1"/>
                </a:gs>
                <a:gs pos="100000">
                  <a:schemeClr val="tx2"/>
                </a:gs>
              </a:gsLst>
              <a:path path="circle">
                <a:fillToRect r="100000" b="100000"/>
              </a:path>
              <a:tileRect l="-100000" t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5705" y="4331580"/>
            <a:ext cx="2976189" cy="2898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643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55" r:id="rId2"/>
    <p:sldLayoutId id="2147483746" r:id="rId3"/>
    <p:sldLayoutId id="2147483747" r:id="rId4"/>
    <p:sldLayoutId id="2147483748" r:id="rId5"/>
    <p:sldLayoutId id="2147483749" r:id="rId6"/>
    <p:sldLayoutId id="2147483750" r:id="rId7"/>
    <p:sldLayoutId id="2147483751" r:id="rId8"/>
    <p:sldLayoutId id="2147483752" r:id="rId9"/>
    <p:sldLayoutId id="2147483753" r:id="rId10"/>
    <p:sldLayoutId id="214748375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2"/>
        </a:buClr>
        <a:buFont typeface="Arial" panose="020B0604020202020204" pitchFamily="34" charset="0"/>
        <a:buChar char="•"/>
        <a:defRPr sz="2800" kern="1200">
          <a:solidFill>
            <a:srgbClr val="232323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defRPr sz="2400" kern="1200">
          <a:solidFill>
            <a:srgbClr val="232323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rgbClr val="232323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defRPr sz="1800" kern="1200">
          <a:solidFill>
            <a:srgbClr val="232323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defRPr sz="1800" kern="1200">
          <a:solidFill>
            <a:srgbClr val="232323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4"/>
          <p:cNvSpPr txBox="1">
            <a:spLocks/>
          </p:cNvSpPr>
          <p:nvPr/>
        </p:nvSpPr>
        <p:spPr>
          <a:xfrm>
            <a:off x="923925" y="1261143"/>
            <a:ext cx="10515600" cy="28527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Kubernetes</a:t>
            </a:r>
            <a:r>
              <a:rPr lang="zh-Hans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浅析</a:t>
            </a:r>
            <a:endParaRPr lang="en-US" altLang="zh-CN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占位符 5"/>
          <p:cNvSpPr txBox="1">
            <a:spLocks/>
          </p:cNvSpPr>
          <p:nvPr/>
        </p:nvSpPr>
        <p:spPr>
          <a:xfrm>
            <a:off x="974725" y="4148105"/>
            <a:ext cx="10515600" cy="1500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dirty="0">
                <a:solidFill>
                  <a:schemeClr val="bg1">
                    <a:lumMod val="95000"/>
                  </a:scheme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A</a:t>
            </a:r>
            <a:r>
              <a:rPr lang="zh-CN" altLang="en-US" dirty="0">
                <a:solidFill>
                  <a:schemeClr val="bg1">
                    <a:lumMod val="95000"/>
                  </a:scheme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</a:t>
            </a:r>
            <a:r>
              <a:rPr lang="en-US" altLang="zh-CN" dirty="0">
                <a:solidFill>
                  <a:schemeClr val="bg1">
                    <a:lumMod val="95000"/>
                  </a:scheme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Great Workforce, Gaia Works.</a:t>
            </a:r>
            <a:endParaRPr lang="zh-CN" altLang="en-US" dirty="0">
              <a:solidFill>
                <a:schemeClr val="bg1">
                  <a:lumMod val="95000"/>
                </a:schemeClr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56249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D04426-9917-2F45-91AF-58A8619F4F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服务发现和负载均衡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A666B81-9441-AC48-8A81-0CF351017E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1357403"/>
            <a:ext cx="7608944" cy="5066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3783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CCF017-E608-FF44-9FCE-29958C971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Service</a:t>
            </a:r>
            <a:r>
              <a:rPr kumimoji="1" lang="zh-CN" altLang="en-US" dirty="0"/>
              <a:t>暴露端口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09CCDA6-AA9B-CD4A-9FD6-F505109366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36750"/>
            <a:ext cx="6731000" cy="35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6042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94F2178-B142-9542-AA9E-F8C33BFE35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Namespace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92800B7-A342-A54E-A667-2D2DE3C3A21E}"/>
              </a:ext>
            </a:extLst>
          </p:cNvPr>
          <p:cNvSpPr txBox="1">
            <a:spLocks/>
          </p:cNvSpPr>
          <p:nvPr/>
        </p:nvSpPr>
        <p:spPr>
          <a:xfrm>
            <a:off x="838200" y="1300299"/>
            <a:ext cx="908304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800" kern="1200">
                <a:solidFill>
                  <a:srgbClr val="232323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400" kern="1200">
                <a:solidFill>
                  <a:srgbClr val="232323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rgbClr val="232323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800" kern="1200">
                <a:solidFill>
                  <a:srgbClr val="232323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800" kern="1200">
                <a:solidFill>
                  <a:srgbClr val="232323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30000"/>
              </a:lnSpc>
              <a:buNone/>
            </a:pPr>
            <a:r>
              <a:rPr lang="en" altLang="zh-CN" sz="2000" dirty="0">
                <a:latin typeface="+mn-ea"/>
              </a:rPr>
              <a:t>Namespace</a:t>
            </a:r>
            <a:r>
              <a:rPr lang="zh-CN" altLang="en" sz="2000" dirty="0">
                <a:latin typeface="+mn-ea"/>
              </a:rPr>
              <a:t>（</a:t>
            </a:r>
            <a:r>
              <a:rPr lang="zh-CN" altLang="en-US" sz="2000" dirty="0">
                <a:latin typeface="+mn-ea"/>
              </a:rPr>
              <a:t>命名空间）是</a:t>
            </a:r>
            <a:r>
              <a:rPr lang="en" altLang="zh-CN" sz="2000" dirty="0" err="1">
                <a:latin typeface="+mn-ea"/>
              </a:rPr>
              <a:t>kubernetes</a:t>
            </a:r>
            <a:r>
              <a:rPr lang="zh-CN" altLang="en-US" sz="2000" dirty="0">
                <a:latin typeface="+mn-ea"/>
              </a:rPr>
              <a:t>系统中的另一个重要的概念，通过将系统内部的对象“分配”到不同的</a:t>
            </a:r>
            <a:r>
              <a:rPr lang="en" altLang="zh-CN" sz="2000" dirty="0">
                <a:latin typeface="+mn-ea"/>
              </a:rPr>
              <a:t>Namespace</a:t>
            </a:r>
            <a:r>
              <a:rPr lang="zh-CN" altLang="en-US" sz="2000" dirty="0">
                <a:latin typeface="+mn-ea"/>
              </a:rPr>
              <a:t>中，形成逻辑上分组的不同项目、小组或用户组，便于不同的分组在共享使用整个集群的资源的同时还能被分别管理。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1FDAD1D-F549-2D42-B065-4DC0B011B2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819537"/>
            <a:ext cx="5283200" cy="13335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592586E-53EE-4A47-9507-AFBD3E53C7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153037"/>
            <a:ext cx="6845300" cy="7747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BB26A77-6297-A142-B87C-07A77C87BC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902337"/>
            <a:ext cx="7150100" cy="149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7264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B98A6B-D6E2-1E41-9603-F8624E13B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Volume</a:t>
            </a:r>
            <a:endParaRPr kumimoji="1"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685FAFB-0BF7-6B48-8877-AD8997C847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7715" y="1449238"/>
            <a:ext cx="4038549" cy="4392808"/>
          </a:xfrm>
          <a:prstGeom prst="rect">
            <a:avLst/>
          </a:prstGeom>
        </p:spPr>
      </p:pic>
      <p:sp>
        <p:nvSpPr>
          <p:cNvPr id="4" name="内容占位符 2">
            <a:extLst>
              <a:ext uri="{FF2B5EF4-FFF2-40B4-BE49-F238E27FC236}">
                <a16:creationId xmlns:a16="http://schemas.microsoft.com/office/drawing/2014/main" id="{31C133DA-61F6-E74E-ACA6-E4AA68741871}"/>
              </a:ext>
            </a:extLst>
          </p:cNvPr>
          <p:cNvSpPr txBox="1">
            <a:spLocks/>
          </p:cNvSpPr>
          <p:nvPr/>
        </p:nvSpPr>
        <p:spPr>
          <a:xfrm>
            <a:off x="262002" y="1449238"/>
            <a:ext cx="5111664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800" kern="1200">
                <a:solidFill>
                  <a:srgbClr val="232323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400" kern="1200">
                <a:solidFill>
                  <a:srgbClr val="232323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rgbClr val="232323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800" kern="1200">
                <a:solidFill>
                  <a:srgbClr val="232323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800" kern="1200">
                <a:solidFill>
                  <a:srgbClr val="232323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30000"/>
              </a:lnSpc>
              <a:buNone/>
            </a:pPr>
            <a:r>
              <a:rPr lang="en-US" altLang="zh-CN" sz="2000" dirty="0">
                <a:latin typeface="+mn-ea"/>
              </a:rPr>
              <a:t>Volume</a:t>
            </a:r>
            <a:r>
              <a:rPr lang="zh-CN" altLang="en-US" sz="2000" dirty="0">
                <a:latin typeface="+mn-ea"/>
              </a:rPr>
              <a:t>是</a:t>
            </a:r>
            <a:r>
              <a:rPr lang="en-US" altLang="zh-CN" sz="2000" dirty="0">
                <a:latin typeface="+mn-ea"/>
              </a:rPr>
              <a:t>Pod</a:t>
            </a:r>
            <a:r>
              <a:rPr lang="zh-CN" altLang="en-US" sz="2000" dirty="0">
                <a:latin typeface="+mn-ea"/>
              </a:rPr>
              <a:t>中能够被多个容器访问的目录。</a:t>
            </a:r>
            <a:r>
              <a:rPr lang="en-US" altLang="zh-CN" sz="2000" dirty="0">
                <a:latin typeface="+mn-ea"/>
              </a:rPr>
              <a:t>K8s</a:t>
            </a:r>
            <a:r>
              <a:rPr lang="zh-CN" altLang="en-US" sz="2000" dirty="0">
                <a:latin typeface="+mn-ea"/>
              </a:rPr>
              <a:t>的</a:t>
            </a:r>
            <a:r>
              <a:rPr lang="en-US" altLang="zh-CN" sz="2000" dirty="0">
                <a:latin typeface="+mn-ea"/>
              </a:rPr>
              <a:t>Volume</a:t>
            </a:r>
            <a:r>
              <a:rPr lang="zh-CN" altLang="en-US" sz="2000" dirty="0">
                <a:latin typeface="+mn-ea"/>
              </a:rPr>
              <a:t>概念</a:t>
            </a:r>
            <a:r>
              <a:rPr lang="zh-Hans" altLang="en-US" sz="2000" dirty="0">
                <a:latin typeface="+mn-ea"/>
              </a:rPr>
              <a:t>，</a:t>
            </a:r>
            <a:r>
              <a:rPr lang="zh-CN" altLang="en-US" sz="2000" dirty="0">
                <a:latin typeface="+mn-ea"/>
              </a:rPr>
              <a:t>用途和目的与</a:t>
            </a:r>
            <a:r>
              <a:rPr lang="en-US" altLang="zh-CN" sz="2000" dirty="0">
                <a:latin typeface="+mn-ea"/>
              </a:rPr>
              <a:t>Docker</a:t>
            </a:r>
            <a:r>
              <a:rPr lang="zh-CN" altLang="en-US" sz="2000" dirty="0">
                <a:latin typeface="+mn-ea"/>
              </a:rPr>
              <a:t>的</a:t>
            </a:r>
            <a:r>
              <a:rPr lang="en-US" altLang="zh-CN" sz="2000" dirty="0">
                <a:latin typeface="+mn-ea"/>
              </a:rPr>
              <a:t>Volume</a:t>
            </a:r>
            <a:r>
              <a:rPr lang="zh-CN" altLang="en-US" sz="2000" dirty="0">
                <a:latin typeface="+mn-ea"/>
              </a:rPr>
              <a:t>比较类似，但两者不能等价。首先，</a:t>
            </a:r>
            <a:r>
              <a:rPr lang="en-US" altLang="zh-CN" sz="2000" dirty="0">
                <a:latin typeface="+mn-ea"/>
              </a:rPr>
              <a:t>k8s</a:t>
            </a:r>
            <a:r>
              <a:rPr lang="zh-CN" altLang="en-US" sz="2000" dirty="0">
                <a:latin typeface="+mn-ea"/>
              </a:rPr>
              <a:t>中的</a:t>
            </a:r>
            <a:r>
              <a:rPr lang="en-US" altLang="zh-CN" sz="2000" dirty="0">
                <a:latin typeface="+mn-ea"/>
              </a:rPr>
              <a:t>Volume</a:t>
            </a:r>
            <a:r>
              <a:rPr lang="zh-CN" altLang="en-US" sz="2000" dirty="0">
                <a:latin typeface="+mn-ea"/>
              </a:rPr>
              <a:t>定义在</a:t>
            </a:r>
            <a:r>
              <a:rPr lang="en-US" altLang="zh-CN" sz="2000" dirty="0">
                <a:latin typeface="+mn-ea"/>
              </a:rPr>
              <a:t>Pod</a:t>
            </a:r>
            <a:r>
              <a:rPr lang="zh-CN" altLang="en-US" sz="2000" dirty="0">
                <a:latin typeface="+mn-ea"/>
              </a:rPr>
              <a:t>上，然后被一个</a:t>
            </a:r>
            <a:r>
              <a:rPr lang="en-US" altLang="zh-CN" sz="2000" dirty="0">
                <a:latin typeface="+mn-ea"/>
              </a:rPr>
              <a:t>pod</a:t>
            </a:r>
            <a:r>
              <a:rPr lang="zh-CN" altLang="en-US" sz="2000" dirty="0">
                <a:latin typeface="+mn-ea"/>
              </a:rPr>
              <a:t>里多个容器挂在到具体的文件目录下</a:t>
            </a:r>
            <a:r>
              <a:rPr lang="en-US" altLang="zh-CN" sz="2000" dirty="0">
                <a:latin typeface="+mn-ea"/>
              </a:rPr>
              <a:t>;</a:t>
            </a:r>
            <a:r>
              <a:rPr lang="zh-CN" altLang="en-US" sz="2000" dirty="0">
                <a:latin typeface="+mn-ea"/>
              </a:rPr>
              <a:t>其次，</a:t>
            </a:r>
            <a:r>
              <a:rPr lang="en-US" altLang="zh-CN" sz="2000" dirty="0">
                <a:latin typeface="+mn-ea"/>
              </a:rPr>
              <a:t>k8s</a:t>
            </a:r>
            <a:r>
              <a:rPr lang="zh-CN" altLang="en-US" sz="2000" dirty="0">
                <a:latin typeface="+mn-ea"/>
              </a:rPr>
              <a:t>中的</a:t>
            </a:r>
            <a:r>
              <a:rPr lang="en-US" altLang="zh-CN" sz="2000" dirty="0">
                <a:latin typeface="+mn-ea"/>
              </a:rPr>
              <a:t>volume</a:t>
            </a:r>
            <a:r>
              <a:rPr lang="zh-CN" altLang="en-US" sz="2000" dirty="0">
                <a:latin typeface="+mn-ea"/>
              </a:rPr>
              <a:t>与</a:t>
            </a:r>
            <a:r>
              <a:rPr lang="en-US" altLang="zh-CN" sz="2000" dirty="0">
                <a:latin typeface="+mn-ea"/>
              </a:rPr>
              <a:t>pod</a:t>
            </a:r>
            <a:r>
              <a:rPr lang="zh-CN" altLang="en-US" sz="2000" dirty="0">
                <a:latin typeface="+mn-ea"/>
              </a:rPr>
              <a:t>的生命周期相同，但与容器的生命周期不想管，当容器中止或者重启时，</a:t>
            </a:r>
            <a:r>
              <a:rPr lang="en-US" altLang="zh-CN" sz="2000" dirty="0">
                <a:latin typeface="+mn-ea"/>
              </a:rPr>
              <a:t>volume</a:t>
            </a:r>
            <a:r>
              <a:rPr lang="zh-CN" altLang="en-US" sz="2000" dirty="0">
                <a:latin typeface="+mn-ea"/>
              </a:rPr>
              <a:t>中的数据也不会丢失。</a:t>
            </a:r>
          </a:p>
        </p:txBody>
      </p:sp>
    </p:spTree>
    <p:extLst>
      <p:ext uri="{BB962C8B-B14F-4D97-AF65-F5344CB8AC3E}">
        <p14:creationId xmlns:p14="http://schemas.microsoft.com/office/powerpoint/2010/main" val="4690433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10235A4-5C89-CB4A-8B4E-C912E8BD3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ConfigMap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086EB3A-6703-A545-8A05-0DA29E4E8C1C}"/>
              </a:ext>
            </a:extLst>
          </p:cNvPr>
          <p:cNvSpPr txBox="1">
            <a:spLocks/>
          </p:cNvSpPr>
          <p:nvPr/>
        </p:nvSpPr>
        <p:spPr>
          <a:xfrm>
            <a:off x="963460" y="1449238"/>
            <a:ext cx="9658612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800" kern="1200">
                <a:solidFill>
                  <a:srgbClr val="232323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400" kern="1200">
                <a:solidFill>
                  <a:srgbClr val="232323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rgbClr val="232323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800" kern="1200">
                <a:solidFill>
                  <a:srgbClr val="232323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800" kern="1200">
                <a:solidFill>
                  <a:srgbClr val="232323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30000"/>
              </a:lnSpc>
              <a:buNone/>
            </a:pPr>
            <a:r>
              <a:rPr lang="zh-CN" altLang="en-US" sz="2000" dirty="0">
                <a:latin typeface="+mn-ea"/>
              </a:rPr>
              <a:t>应用部署的一个最佳实践是将应用所需的配置信息与程序进行分离，这样可以使得应用程序被更好的复用，通过不同的配置也能实现更灵活的功能。</a:t>
            </a:r>
            <a:endParaRPr lang="en-US" altLang="zh-CN" sz="2000" dirty="0">
              <a:latin typeface="+mn-ea"/>
            </a:endParaRPr>
          </a:p>
          <a:p>
            <a:pPr marL="0" indent="0">
              <a:lnSpc>
                <a:spcPct val="130000"/>
              </a:lnSpc>
              <a:buNone/>
            </a:pPr>
            <a:r>
              <a:rPr lang="en-US" altLang="zh-CN" sz="2000" dirty="0" err="1">
                <a:latin typeface="+mn-ea"/>
              </a:rPr>
              <a:t>ConfigMap</a:t>
            </a:r>
            <a:r>
              <a:rPr lang="zh-CN" altLang="en-US" sz="2000" dirty="0">
                <a:latin typeface="+mn-ea"/>
              </a:rPr>
              <a:t>供容器使用的典型用法如下</a:t>
            </a:r>
            <a:r>
              <a:rPr lang="en-US" altLang="zh-CN" sz="2000" dirty="0">
                <a:latin typeface="+mn-ea"/>
              </a:rPr>
              <a:t>:</a:t>
            </a:r>
          </a:p>
          <a:p>
            <a:pPr marL="457200" indent="-457200">
              <a:lnSpc>
                <a:spcPct val="130000"/>
              </a:lnSpc>
              <a:buFont typeface="+mj-lt"/>
              <a:buAutoNum type="arabicPeriod"/>
            </a:pPr>
            <a:r>
              <a:rPr lang="zh-CN" altLang="en-US" sz="2000" dirty="0">
                <a:latin typeface="+mn-ea"/>
              </a:rPr>
              <a:t>生成为容器内的环境变量。</a:t>
            </a:r>
            <a:endParaRPr lang="en-US" altLang="zh-CN" sz="2000" dirty="0">
              <a:latin typeface="+mn-ea"/>
            </a:endParaRPr>
          </a:p>
          <a:p>
            <a:pPr marL="457200" indent="-457200">
              <a:lnSpc>
                <a:spcPct val="130000"/>
              </a:lnSpc>
              <a:buFont typeface="+mj-lt"/>
              <a:buAutoNum type="arabicPeriod"/>
            </a:pPr>
            <a:r>
              <a:rPr lang="zh-CN" altLang="en-US" sz="2000" dirty="0">
                <a:latin typeface="+mn-ea"/>
              </a:rPr>
              <a:t>设置容器的启动命令的启动参数（需设置为环境变量）</a:t>
            </a:r>
            <a:endParaRPr lang="en-US" altLang="zh-CN" sz="2000" dirty="0">
              <a:latin typeface="+mn-ea"/>
            </a:endParaRPr>
          </a:p>
          <a:p>
            <a:pPr marL="457200" indent="-457200">
              <a:lnSpc>
                <a:spcPct val="130000"/>
              </a:lnSpc>
              <a:buFont typeface="+mj-lt"/>
              <a:buAutoNum type="arabicPeriod"/>
            </a:pPr>
            <a:r>
              <a:rPr lang="zh-CN" altLang="en-US" sz="2000" dirty="0">
                <a:latin typeface="+mn-ea"/>
              </a:rPr>
              <a:t>以</a:t>
            </a:r>
            <a:r>
              <a:rPr lang="en-US" altLang="zh-CN" sz="2000" dirty="0">
                <a:latin typeface="+mn-ea"/>
              </a:rPr>
              <a:t>Volume</a:t>
            </a:r>
            <a:r>
              <a:rPr lang="zh-CN" altLang="en-US" sz="2000" dirty="0">
                <a:latin typeface="+mn-ea"/>
              </a:rPr>
              <a:t>的形式挂载为容器内部的文件或者目录</a:t>
            </a:r>
            <a:endParaRPr lang="en-US" altLang="zh-CN" sz="2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5512307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914A377-8124-3F4E-A923-F0635402FC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" altLang="zh-CN" dirty="0"/>
              <a:t>Job</a:t>
            </a:r>
            <a:r>
              <a:rPr lang="zh-CN" altLang="en-US" dirty="0"/>
              <a:t>与</a:t>
            </a:r>
            <a:r>
              <a:rPr lang="en" altLang="zh-CN" dirty="0" err="1"/>
              <a:t>CronJob</a:t>
            </a:r>
            <a:r>
              <a:rPr lang="en" altLang="zh-CN" dirty="0"/>
              <a:t> </a:t>
            </a:r>
            <a:endParaRPr kumimoji="1"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DC81CBB-EC2D-D547-8F8F-43FFF88D1A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49238"/>
            <a:ext cx="8772221" cy="4570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9754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612619-875B-7143-8121-A5C9D07F6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Job</a:t>
            </a:r>
            <a:r>
              <a:rPr lang="zh-CN" altLang="en-US" dirty="0"/>
              <a:t>与</a:t>
            </a:r>
            <a:r>
              <a:rPr lang="en" altLang="zh-CN" dirty="0" err="1"/>
              <a:t>CronJob</a:t>
            </a:r>
            <a:r>
              <a:rPr lang="en" altLang="zh-CN" dirty="0"/>
              <a:t> 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542230E-C305-FB45-AD02-0994BF4558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49238"/>
            <a:ext cx="7330632" cy="4759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5106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878385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BA64C6-8440-1743-8AEE-A57269173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三个维度认识</a:t>
            </a:r>
            <a:r>
              <a:rPr kumimoji="1" lang="en-US" altLang="zh-CN" dirty="0"/>
              <a:t>Kubernetes</a:t>
            </a:r>
            <a:endParaRPr kumimoji="1" lang="zh-CN" altLang="en-US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1072AD22-A909-F948-A9B1-ED06820872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2483" y="1188720"/>
            <a:ext cx="7651392" cy="542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6712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DC68F26-E02E-874E-B338-96203D891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典型的</a:t>
            </a:r>
            <a:r>
              <a:rPr kumimoji="1" lang="en-US" altLang="zh-CN" dirty="0"/>
              <a:t>Kubernetes</a:t>
            </a:r>
            <a:r>
              <a:rPr kumimoji="1" lang="zh-CN" altLang="en-US" dirty="0"/>
              <a:t>架构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518AF88-2764-E44D-A074-9790F95835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5890" y="1562100"/>
            <a:ext cx="7236460" cy="4804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9673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AAFD66-5FBB-F141-AF22-56564E1B0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R</a:t>
            </a:r>
            <a:r>
              <a:rPr lang="en" altLang="zh-CN" dirty="0" err="1"/>
              <a:t>eplication</a:t>
            </a:r>
            <a:r>
              <a:rPr lang="en" altLang="zh-CN" dirty="0"/>
              <a:t> Controller</a:t>
            </a:r>
            <a:endParaRPr kumimoji="1" lang="zh-CN" altLang="en-US" dirty="0"/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56F008C8-E133-1B4D-9DD2-4678A0D50A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8809" y="1746250"/>
            <a:ext cx="6172201" cy="3923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8036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6672AB-4F44-FD4A-A242-57BC7EB99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Pod</a:t>
            </a:r>
            <a:r>
              <a:rPr kumimoji="1" lang="zh-Hans" altLang="en-US" dirty="0"/>
              <a:t> </a:t>
            </a:r>
            <a:r>
              <a:rPr kumimoji="1" lang="zh-CN" altLang="en-US" dirty="0"/>
              <a:t>健康检测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6D80EFD-EF0A-B24B-8B1A-C7F2382264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779905"/>
            <a:ext cx="908304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30000"/>
              </a:lnSpc>
              <a:buNone/>
            </a:pPr>
            <a:r>
              <a:rPr lang="zh-CN" altLang="en-US" sz="2000" dirty="0">
                <a:latin typeface="+mn-ea"/>
              </a:rPr>
              <a:t>对于</a:t>
            </a:r>
            <a:r>
              <a:rPr lang="en" altLang="zh-CN" sz="2000" dirty="0">
                <a:latin typeface="+mn-ea"/>
              </a:rPr>
              <a:t>Pod</a:t>
            </a:r>
            <a:r>
              <a:rPr lang="zh-CN" altLang="en-US" sz="2000" dirty="0">
                <a:latin typeface="+mn-ea"/>
              </a:rPr>
              <a:t>的健康状态检测，</a:t>
            </a:r>
            <a:r>
              <a:rPr lang="en" altLang="zh-CN" sz="2000" dirty="0" err="1">
                <a:latin typeface="+mn-ea"/>
              </a:rPr>
              <a:t>kubernetes</a:t>
            </a:r>
            <a:r>
              <a:rPr lang="zh-CN" altLang="en-US" sz="2000" dirty="0">
                <a:latin typeface="+mn-ea"/>
              </a:rPr>
              <a:t>提供了两类探针</a:t>
            </a:r>
            <a:r>
              <a:rPr lang="en-US" altLang="zh-CN" sz="2000" dirty="0">
                <a:latin typeface="+mn-ea"/>
              </a:rPr>
              <a:t>(</a:t>
            </a:r>
            <a:r>
              <a:rPr lang="en" altLang="zh-CN" sz="2000" dirty="0">
                <a:latin typeface="+mn-ea"/>
              </a:rPr>
              <a:t>Probe)</a:t>
            </a:r>
            <a:r>
              <a:rPr lang="zh-CN" altLang="en-US" sz="2000" dirty="0">
                <a:latin typeface="+mn-ea"/>
              </a:rPr>
              <a:t>来执行对</a:t>
            </a:r>
            <a:r>
              <a:rPr lang="en" altLang="zh-CN" sz="2000" dirty="0">
                <a:latin typeface="+mn-ea"/>
              </a:rPr>
              <a:t>Pod</a:t>
            </a:r>
            <a:r>
              <a:rPr lang="zh-CN" altLang="en-US" sz="2000" dirty="0">
                <a:latin typeface="+mn-ea"/>
              </a:rPr>
              <a:t>的健康状态检测：</a:t>
            </a:r>
          </a:p>
          <a:p>
            <a:pPr>
              <a:lnSpc>
                <a:spcPct val="130000"/>
              </a:lnSpc>
            </a:pPr>
            <a:r>
              <a:rPr lang="en" altLang="zh-CN" sz="2000" dirty="0" err="1">
                <a:latin typeface="+mn-ea"/>
              </a:rPr>
              <a:t>LivenessProbe</a:t>
            </a:r>
            <a:r>
              <a:rPr lang="zh-CN" altLang="en-US" sz="2000" dirty="0">
                <a:latin typeface="+mn-ea"/>
              </a:rPr>
              <a:t>探针</a:t>
            </a:r>
            <a:endParaRPr lang="en-US" altLang="zh-CN" sz="2000" dirty="0"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en" altLang="zh-CN" sz="2000" dirty="0" err="1">
                <a:latin typeface="+mn-ea"/>
              </a:rPr>
              <a:t>ReadinessProbe</a:t>
            </a:r>
            <a:r>
              <a:rPr lang="zh-CN" altLang="en-US" sz="2000" dirty="0">
                <a:latin typeface="+mn-ea"/>
              </a:rPr>
              <a:t>探针</a:t>
            </a:r>
            <a:endParaRPr lang="en-US" altLang="zh-CN" sz="2000" dirty="0">
              <a:latin typeface="+mn-ea"/>
            </a:endParaRPr>
          </a:p>
          <a:p>
            <a:pPr marL="0" indent="0">
              <a:lnSpc>
                <a:spcPct val="130000"/>
              </a:lnSpc>
              <a:buNone/>
            </a:pPr>
            <a:r>
              <a:rPr kumimoji="1" lang="zh-CN" altLang="en-US" sz="2000" dirty="0">
                <a:latin typeface="+mn-ea"/>
              </a:rPr>
              <a:t>区别：</a:t>
            </a:r>
            <a:r>
              <a:rPr lang="en" altLang="zh-CN" sz="2000" dirty="0">
                <a:latin typeface="+mn-ea"/>
              </a:rPr>
              <a:t>readiness </a:t>
            </a:r>
            <a:r>
              <a:rPr lang="zh-CN" altLang="en-US" sz="2000" dirty="0">
                <a:latin typeface="+mn-ea"/>
              </a:rPr>
              <a:t>就是意思是否可以访问，</a:t>
            </a:r>
            <a:r>
              <a:rPr lang="en" altLang="zh-CN" sz="2000" dirty="0">
                <a:latin typeface="+mn-ea"/>
              </a:rPr>
              <a:t>liveness</a:t>
            </a:r>
            <a:r>
              <a:rPr lang="zh-CN" altLang="en-US" sz="2000" dirty="0">
                <a:latin typeface="+mn-ea"/>
              </a:rPr>
              <a:t>就是是否存活</a:t>
            </a:r>
            <a:endParaRPr kumimoji="1" lang="zh-CN" altLang="en-US" sz="2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921629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1E25857-169F-DD45-9A17-56E5083A4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Pod</a:t>
            </a:r>
            <a:r>
              <a:rPr kumimoji="1" lang="zh-Hans" altLang="en-US" dirty="0"/>
              <a:t> </a:t>
            </a:r>
            <a:r>
              <a:rPr kumimoji="1" lang="zh-CN" altLang="en-US" dirty="0"/>
              <a:t>健康检测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8538F8B-DC05-574D-B8B8-E786F99399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37055"/>
            <a:ext cx="8831580" cy="4289425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zh-CN" altLang="en-US" sz="2000" dirty="0">
                <a:latin typeface="+mn-ea"/>
              </a:rPr>
              <a:t>实际上</a:t>
            </a:r>
            <a:r>
              <a:rPr lang="en" altLang="zh-CN" sz="2000" dirty="0">
                <a:latin typeface="+mn-ea"/>
              </a:rPr>
              <a:t>k8s</a:t>
            </a:r>
            <a:r>
              <a:rPr lang="zh-CN" altLang="en-US" sz="2000" dirty="0">
                <a:latin typeface="+mn-ea"/>
              </a:rPr>
              <a:t>提供了</a:t>
            </a:r>
            <a:r>
              <a:rPr lang="en-US" altLang="zh-CN" sz="2000" dirty="0">
                <a:latin typeface="+mn-ea"/>
              </a:rPr>
              <a:t>3</a:t>
            </a:r>
            <a:r>
              <a:rPr lang="zh-CN" altLang="en-US" sz="2000" dirty="0">
                <a:latin typeface="+mn-ea"/>
              </a:rPr>
              <a:t>中检测手段</a:t>
            </a:r>
            <a:r>
              <a:rPr lang="en-US" altLang="zh-CN" sz="2000" dirty="0">
                <a:latin typeface="+mn-ea"/>
              </a:rPr>
              <a:t> :</a:t>
            </a:r>
            <a:endParaRPr lang="zh-CN" altLang="en-US" sz="2000" dirty="0">
              <a:latin typeface="+mn-ea"/>
            </a:endParaRPr>
          </a:p>
          <a:p>
            <a:pPr>
              <a:lnSpc>
                <a:spcPct val="110000"/>
              </a:lnSpc>
            </a:pPr>
            <a:r>
              <a:rPr lang="en" altLang="zh-CN" sz="2000" dirty="0">
                <a:latin typeface="+mn-ea"/>
              </a:rPr>
              <a:t>http get </a:t>
            </a:r>
            <a:r>
              <a:rPr lang="zh-CN" altLang="en-US" sz="2000" dirty="0">
                <a:latin typeface="+mn-ea"/>
              </a:rPr>
              <a:t>返回</a:t>
            </a:r>
            <a:r>
              <a:rPr lang="en-US" altLang="zh-CN" sz="2000" dirty="0">
                <a:latin typeface="+mn-ea"/>
              </a:rPr>
              <a:t>200-400</a:t>
            </a:r>
            <a:r>
              <a:rPr lang="zh-CN" altLang="en-US" sz="2000" dirty="0">
                <a:latin typeface="+mn-ea"/>
              </a:rPr>
              <a:t>算成功，别的算失败</a:t>
            </a:r>
          </a:p>
          <a:p>
            <a:pPr>
              <a:lnSpc>
                <a:spcPct val="110000"/>
              </a:lnSpc>
            </a:pPr>
            <a:r>
              <a:rPr lang="en" altLang="zh-CN" sz="2000" dirty="0" err="1">
                <a:latin typeface="+mn-ea"/>
              </a:rPr>
              <a:t>tcp</a:t>
            </a:r>
            <a:r>
              <a:rPr lang="en" altLang="zh-CN" sz="2000" dirty="0">
                <a:latin typeface="+mn-ea"/>
              </a:rPr>
              <a:t> socket </a:t>
            </a:r>
            <a:r>
              <a:rPr lang="zh-CN" altLang="en-US" sz="2000" dirty="0">
                <a:latin typeface="+mn-ea"/>
              </a:rPr>
              <a:t>你指定的</a:t>
            </a:r>
            <a:r>
              <a:rPr lang="en" altLang="zh-CN" sz="2000" dirty="0" err="1">
                <a:latin typeface="+mn-ea"/>
              </a:rPr>
              <a:t>tcp</a:t>
            </a:r>
            <a:r>
              <a:rPr lang="zh-CN" altLang="en-US" sz="2000" dirty="0">
                <a:latin typeface="+mn-ea"/>
              </a:rPr>
              <a:t>端口打开，比如能</a:t>
            </a:r>
            <a:r>
              <a:rPr lang="en" altLang="zh-CN" sz="2000" dirty="0">
                <a:latin typeface="+mn-ea"/>
              </a:rPr>
              <a:t>telnet </a:t>
            </a:r>
            <a:r>
              <a:rPr lang="zh-CN" altLang="en-US" sz="2000" dirty="0">
                <a:latin typeface="+mn-ea"/>
              </a:rPr>
              <a:t>上</a:t>
            </a:r>
          </a:p>
          <a:p>
            <a:pPr>
              <a:lnSpc>
                <a:spcPct val="110000"/>
              </a:lnSpc>
            </a:pPr>
            <a:r>
              <a:rPr lang="en" altLang="zh-CN" sz="2000" dirty="0" err="1">
                <a:latin typeface="+mn-ea"/>
              </a:rPr>
              <a:t>cmd</a:t>
            </a:r>
            <a:r>
              <a:rPr lang="en" altLang="zh-CN" sz="2000" dirty="0">
                <a:latin typeface="+mn-ea"/>
              </a:rPr>
              <a:t> exec </a:t>
            </a:r>
            <a:r>
              <a:rPr lang="zh-CN" altLang="en-US" sz="2000" dirty="0">
                <a:latin typeface="+mn-ea"/>
              </a:rPr>
              <a:t>在容器中执行一个命令 推出返回</a:t>
            </a:r>
            <a:r>
              <a:rPr lang="en-US" altLang="zh-CN" sz="2000" dirty="0">
                <a:latin typeface="+mn-ea"/>
              </a:rPr>
              <a:t>0 </a:t>
            </a:r>
            <a:r>
              <a:rPr lang="zh-CN" altLang="en-US" sz="2000" dirty="0">
                <a:latin typeface="+mn-ea"/>
              </a:rPr>
              <a:t>算成功。</a:t>
            </a:r>
            <a:br>
              <a:rPr lang="zh-CN" altLang="en-US" sz="2000" dirty="0">
                <a:latin typeface="+mn-ea"/>
              </a:rPr>
            </a:br>
            <a:r>
              <a:rPr lang="zh-CN" altLang="en-US" sz="2000" dirty="0">
                <a:latin typeface="+mn-ea"/>
              </a:rPr>
              <a:t>每中方式都可以定义在</a:t>
            </a:r>
            <a:r>
              <a:rPr lang="en" altLang="zh-CN" sz="2000" dirty="0">
                <a:latin typeface="+mn-ea"/>
              </a:rPr>
              <a:t>readiness </a:t>
            </a:r>
            <a:r>
              <a:rPr lang="zh-CN" altLang="en-US" sz="2000" dirty="0">
                <a:latin typeface="+mn-ea"/>
              </a:rPr>
              <a:t>或者</a:t>
            </a:r>
            <a:r>
              <a:rPr lang="en" altLang="zh-CN" sz="2000" dirty="0">
                <a:latin typeface="+mn-ea"/>
              </a:rPr>
              <a:t>liveness </a:t>
            </a:r>
            <a:r>
              <a:rPr lang="zh-CN" altLang="en-US" sz="2000" dirty="0">
                <a:latin typeface="+mn-ea"/>
              </a:rPr>
              <a:t>中。比如定义</a:t>
            </a:r>
            <a:r>
              <a:rPr lang="en" altLang="zh-CN" sz="2000" dirty="0">
                <a:latin typeface="+mn-ea"/>
              </a:rPr>
              <a:t>readiness </a:t>
            </a:r>
            <a:r>
              <a:rPr lang="zh-CN" altLang="en-US" sz="2000" dirty="0">
                <a:latin typeface="+mn-ea"/>
              </a:rPr>
              <a:t>中</a:t>
            </a:r>
            <a:r>
              <a:rPr lang="en" altLang="zh-CN" sz="2000" dirty="0">
                <a:latin typeface="+mn-ea"/>
              </a:rPr>
              <a:t>http get </a:t>
            </a:r>
            <a:r>
              <a:rPr lang="zh-CN" altLang="en-US" sz="2000" dirty="0">
                <a:latin typeface="+mn-ea"/>
              </a:rPr>
              <a:t>就是意思说如果我定义的这个</a:t>
            </a:r>
            <a:r>
              <a:rPr lang="en" altLang="zh-CN" sz="2000" dirty="0">
                <a:latin typeface="+mn-ea"/>
              </a:rPr>
              <a:t>path</a:t>
            </a:r>
            <a:r>
              <a:rPr lang="zh-CN" altLang="en-US" sz="2000" dirty="0">
                <a:latin typeface="+mn-ea"/>
              </a:rPr>
              <a:t>的</a:t>
            </a:r>
            <a:r>
              <a:rPr lang="en" altLang="zh-CN" sz="2000" dirty="0">
                <a:latin typeface="+mn-ea"/>
              </a:rPr>
              <a:t>http get </a:t>
            </a:r>
            <a:r>
              <a:rPr lang="zh-CN" altLang="en-US" sz="2000" dirty="0">
                <a:latin typeface="+mn-ea"/>
              </a:rPr>
              <a:t>请求返回</a:t>
            </a:r>
            <a:r>
              <a:rPr lang="en-US" altLang="zh-CN" sz="2000" dirty="0">
                <a:latin typeface="+mn-ea"/>
              </a:rPr>
              <a:t>200-400</a:t>
            </a:r>
            <a:r>
              <a:rPr lang="zh-CN" altLang="en-US" sz="2000" dirty="0">
                <a:latin typeface="+mn-ea"/>
              </a:rPr>
              <a:t>以外的</a:t>
            </a:r>
            <a:r>
              <a:rPr lang="en" altLang="zh-CN" sz="2000" dirty="0">
                <a:latin typeface="+mn-ea"/>
              </a:rPr>
              <a:t>http code </a:t>
            </a:r>
            <a:r>
              <a:rPr lang="zh-CN" altLang="en-US" sz="2000" dirty="0">
                <a:latin typeface="+mn-ea"/>
              </a:rPr>
              <a:t>就把我从所有有我的服务里面删了吧，如果定义在</a:t>
            </a:r>
            <a:r>
              <a:rPr lang="en" altLang="zh-CN" sz="2000" dirty="0">
                <a:latin typeface="+mn-ea"/>
              </a:rPr>
              <a:t>liveness</a:t>
            </a:r>
            <a:r>
              <a:rPr lang="zh-CN" altLang="en-US" sz="2000" dirty="0">
                <a:latin typeface="+mn-ea"/>
              </a:rPr>
              <a:t>里面就是把我</a:t>
            </a:r>
            <a:r>
              <a:rPr lang="en" altLang="zh-CN" sz="2000" dirty="0">
                <a:latin typeface="+mn-ea"/>
              </a:rPr>
              <a:t>kill </a:t>
            </a:r>
            <a:r>
              <a:rPr lang="zh-CN" altLang="en-US" sz="2000" dirty="0">
                <a:latin typeface="+mn-ea"/>
              </a:rPr>
              <a:t>了。</a:t>
            </a:r>
          </a:p>
          <a:p>
            <a:pPr marL="0" indent="0">
              <a:buNone/>
            </a:pP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D73579D-77D6-8F44-AD77-CB7E2E6E6F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228" y="1561972"/>
            <a:ext cx="10387942" cy="4370983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2EEDD313-E609-2B42-AFE6-FAB6ABEE12CD}"/>
              </a:ext>
            </a:extLst>
          </p:cNvPr>
          <p:cNvSpPr txBox="1"/>
          <p:nvPr/>
        </p:nvSpPr>
        <p:spPr>
          <a:xfrm>
            <a:off x="-102870" y="-116586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78672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17A0F5-746C-8247-A152-F2AFE1494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" altLang="zh-CN" dirty="0"/>
              <a:t>Deployment</a:t>
            </a:r>
            <a:endParaRPr kumimoji="1"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826CA32-302F-954F-8764-B5D6C1DD6F93}"/>
              </a:ext>
            </a:extLst>
          </p:cNvPr>
          <p:cNvSpPr txBox="1"/>
          <p:nvPr/>
        </p:nvSpPr>
        <p:spPr>
          <a:xfrm>
            <a:off x="1005840" y="1449238"/>
            <a:ext cx="5105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继承了</a:t>
            </a:r>
            <a:r>
              <a:rPr kumimoji="1" lang="en-US" altLang="zh-CN" dirty="0"/>
              <a:t>RC</a:t>
            </a:r>
            <a:r>
              <a:rPr kumimoji="1" lang="zh-CN" altLang="en-US" dirty="0"/>
              <a:t>的全部功能</a:t>
            </a:r>
            <a:r>
              <a:rPr kumimoji="1" lang="en-US" altLang="zh-CN" dirty="0"/>
              <a:t>,</a:t>
            </a:r>
            <a:r>
              <a:rPr kumimoji="1" lang="zh-CN" altLang="en-US" dirty="0"/>
              <a:t>多了回滚，版本记录等功能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8EA33E87-6288-2943-9AE0-08A6557E31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840" y="1938663"/>
            <a:ext cx="7493000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7729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516AE46-8835-9B4F-A710-3F66A6F561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Deployment</a:t>
            </a:r>
            <a:r>
              <a:rPr lang="zh-Hans" altLang="en-US" dirty="0"/>
              <a:t> </a:t>
            </a:r>
            <a:r>
              <a:rPr lang="zh-CN" altLang="en-US" dirty="0"/>
              <a:t>滚动升级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6F3B3D9-8DE3-0042-8CE0-F0705D33C67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28405" y="2530257"/>
            <a:ext cx="8628954" cy="3659231"/>
          </a:xfrm>
        </p:spPr>
        <p:txBody>
          <a:bodyPr>
            <a:normAutofit/>
          </a:bodyPr>
          <a:lstStyle/>
          <a:p>
            <a:r>
              <a:rPr lang="en" altLang="zh-CN" sz="2400" dirty="0">
                <a:latin typeface="+mn-ea"/>
              </a:rPr>
              <a:t>DESIRED:</a:t>
            </a:r>
            <a:r>
              <a:rPr lang="zh-CN" altLang="en-US" sz="2400" dirty="0">
                <a:latin typeface="+mn-ea"/>
              </a:rPr>
              <a:t>用户期望的 </a:t>
            </a:r>
            <a:r>
              <a:rPr lang="en" altLang="zh-CN" sz="2400" dirty="0">
                <a:latin typeface="+mn-ea"/>
              </a:rPr>
              <a:t>Pod </a:t>
            </a:r>
            <a:r>
              <a:rPr lang="zh-CN" altLang="en-US" sz="2400" dirty="0">
                <a:latin typeface="+mn-ea"/>
              </a:rPr>
              <a:t>副本个数</a:t>
            </a:r>
            <a:r>
              <a:rPr lang="en-US" altLang="zh-CN" sz="2400" dirty="0">
                <a:latin typeface="+mn-ea"/>
              </a:rPr>
              <a:t>(</a:t>
            </a:r>
            <a:r>
              <a:rPr lang="en" altLang="zh-CN" sz="2400" dirty="0" err="1">
                <a:latin typeface="+mn-ea"/>
              </a:rPr>
              <a:t>spec.replicas</a:t>
            </a:r>
            <a:r>
              <a:rPr lang="en" altLang="zh-CN" sz="2400" dirty="0">
                <a:latin typeface="+mn-ea"/>
              </a:rPr>
              <a:t> </a:t>
            </a:r>
            <a:r>
              <a:rPr lang="zh-CN" altLang="en-US" sz="2400" dirty="0">
                <a:latin typeface="+mn-ea"/>
              </a:rPr>
              <a:t>的值</a:t>
            </a:r>
            <a:r>
              <a:rPr lang="en-US" altLang="zh-CN" sz="2400" dirty="0">
                <a:latin typeface="+mn-ea"/>
              </a:rPr>
              <a:t>); </a:t>
            </a:r>
          </a:p>
          <a:p>
            <a:r>
              <a:rPr lang="en" altLang="zh-CN" sz="2400" dirty="0">
                <a:latin typeface="+mn-ea"/>
              </a:rPr>
              <a:t>CURRENT:</a:t>
            </a:r>
            <a:r>
              <a:rPr lang="zh-CN" altLang="en-US" sz="2400" dirty="0">
                <a:latin typeface="+mn-ea"/>
              </a:rPr>
              <a:t>当前处于 </a:t>
            </a:r>
            <a:r>
              <a:rPr lang="en" altLang="zh-CN" sz="2400" dirty="0">
                <a:latin typeface="+mn-ea"/>
              </a:rPr>
              <a:t>Running </a:t>
            </a:r>
            <a:r>
              <a:rPr lang="zh-CN" altLang="en-US" sz="2400" dirty="0">
                <a:latin typeface="+mn-ea"/>
              </a:rPr>
              <a:t>状态的 </a:t>
            </a:r>
            <a:r>
              <a:rPr lang="en" altLang="zh-CN" sz="2400" dirty="0">
                <a:latin typeface="+mn-ea"/>
              </a:rPr>
              <a:t>Pod </a:t>
            </a:r>
            <a:r>
              <a:rPr lang="zh-CN" altLang="en-US" sz="2400" dirty="0">
                <a:latin typeface="+mn-ea"/>
              </a:rPr>
              <a:t>的个数</a:t>
            </a:r>
            <a:r>
              <a:rPr lang="en-US" altLang="zh-CN" sz="2400" dirty="0">
                <a:latin typeface="+mn-ea"/>
              </a:rPr>
              <a:t>; </a:t>
            </a:r>
          </a:p>
          <a:p>
            <a:r>
              <a:rPr lang="en" altLang="zh-CN" sz="2400" dirty="0">
                <a:latin typeface="+mn-ea"/>
              </a:rPr>
              <a:t>UP-TO-DATE:</a:t>
            </a:r>
            <a:r>
              <a:rPr lang="zh-CN" altLang="en-US" sz="2400" dirty="0">
                <a:latin typeface="+mn-ea"/>
              </a:rPr>
              <a:t>当前处于最新版本的 </a:t>
            </a:r>
            <a:r>
              <a:rPr lang="en" altLang="zh-CN" sz="2400" dirty="0">
                <a:latin typeface="+mn-ea"/>
              </a:rPr>
              <a:t>Pod </a:t>
            </a:r>
            <a:r>
              <a:rPr lang="zh-CN" altLang="en-US" sz="2400" dirty="0">
                <a:latin typeface="+mn-ea"/>
              </a:rPr>
              <a:t>的个数，所谓最新版本指的是 </a:t>
            </a:r>
            <a:r>
              <a:rPr lang="en" altLang="zh-CN" sz="2400" dirty="0">
                <a:latin typeface="+mn-ea"/>
              </a:rPr>
              <a:t>Pod </a:t>
            </a:r>
            <a:r>
              <a:rPr lang="zh-CN" altLang="en-US" sz="2400" dirty="0">
                <a:latin typeface="+mn-ea"/>
              </a:rPr>
              <a:t>的 </a:t>
            </a:r>
            <a:r>
              <a:rPr lang="en" altLang="zh-CN" sz="2400" dirty="0">
                <a:latin typeface="+mn-ea"/>
              </a:rPr>
              <a:t>Spec </a:t>
            </a:r>
            <a:r>
              <a:rPr lang="zh-CN" altLang="en-US" sz="2400" dirty="0">
                <a:latin typeface="+mn-ea"/>
              </a:rPr>
              <a:t>部分 与 </a:t>
            </a:r>
            <a:r>
              <a:rPr lang="en" altLang="zh-CN" sz="2400" dirty="0">
                <a:latin typeface="+mn-ea"/>
              </a:rPr>
              <a:t>Deployment </a:t>
            </a:r>
            <a:r>
              <a:rPr lang="zh-CN" altLang="en-US" sz="2400" dirty="0">
                <a:latin typeface="+mn-ea"/>
              </a:rPr>
              <a:t>里 </a:t>
            </a:r>
            <a:r>
              <a:rPr lang="en" altLang="zh-CN" sz="2400" dirty="0">
                <a:latin typeface="+mn-ea"/>
              </a:rPr>
              <a:t>Pod </a:t>
            </a:r>
            <a:r>
              <a:rPr lang="zh-CN" altLang="en-US" sz="2400" dirty="0">
                <a:latin typeface="+mn-ea"/>
              </a:rPr>
              <a:t>模板里定义的完全一致</a:t>
            </a:r>
            <a:r>
              <a:rPr lang="en-US" altLang="zh-CN" sz="2400" dirty="0">
                <a:latin typeface="+mn-ea"/>
              </a:rPr>
              <a:t>; </a:t>
            </a:r>
          </a:p>
          <a:p>
            <a:r>
              <a:rPr lang="en" altLang="zh-CN" sz="2400" dirty="0">
                <a:latin typeface="+mn-ea"/>
              </a:rPr>
              <a:t>AVAILABLE:</a:t>
            </a:r>
            <a:r>
              <a:rPr lang="zh-CN" altLang="en-US" sz="2400" dirty="0">
                <a:latin typeface="+mn-ea"/>
              </a:rPr>
              <a:t>当前已经可用的 </a:t>
            </a:r>
            <a:r>
              <a:rPr lang="en" altLang="zh-CN" sz="2400" dirty="0">
                <a:latin typeface="+mn-ea"/>
              </a:rPr>
              <a:t>Pod </a:t>
            </a:r>
            <a:r>
              <a:rPr lang="zh-CN" altLang="en-US" sz="2400" dirty="0">
                <a:latin typeface="+mn-ea"/>
              </a:rPr>
              <a:t>的个数，即</a:t>
            </a:r>
            <a:r>
              <a:rPr lang="en-US" altLang="zh-CN" sz="2400" dirty="0">
                <a:latin typeface="+mn-ea"/>
              </a:rPr>
              <a:t>:</a:t>
            </a:r>
            <a:r>
              <a:rPr lang="zh-CN" altLang="en-US" sz="2400" dirty="0">
                <a:latin typeface="+mn-ea"/>
              </a:rPr>
              <a:t>既是 </a:t>
            </a:r>
            <a:r>
              <a:rPr lang="en" altLang="zh-CN" sz="2400" dirty="0">
                <a:latin typeface="+mn-ea"/>
              </a:rPr>
              <a:t>Running </a:t>
            </a:r>
            <a:r>
              <a:rPr lang="zh-CN" altLang="en-US" sz="2400" dirty="0">
                <a:latin typeface="+mn-ea"/>
              </a:rPr>
              <a:t>状态，又是最新版本，并且已经处于 </a:t>
            </a:r>
            <a:r>
              <a:rPr lang="en" altLang="zh-CN" sz="2400" dirty="0">
                <a:latin typeface="+mn-ea"/>
              </a:rPr>
              <a:t>Ready(</a:t>
            </a:r>
            <a:r>
              <a:rPr lang="zh-CN" altLang="en-US" sz="2400" dirty="0">
                <a:latin typeface="+mn-ea"/>
              </a:rPr>
              <a:t>健康检查正确</a:t>
            </a:r>
            <a:r>
              <a:rPr lang="en-US" altLang="zh-CN" sz="2400" dirty="0">
                <a:latin typeface="+mn-ea"/>
              </a:rPr>
              <a:t>)</a:t>
            </a:r>
            <a:r>
              <a:rPr lang="zh-CN" altLang="en-US" sz="2400" dirty="0">
                <a:latin typeface="+mn-ea"/>
              </a:rPr>
              <a:t>状态的 </a:t>
            </a:r>
            <a:r>
              <a:rPr lang="en" altLang="zh-CN" sz="2400" dirty="0">
                <a:latin typeface="+mn-ea"/>
              </a:rPr>
              <a:t>Pod </a:t>
            </a:r>
            <a:r>
              <a:rPr lang="zh-CN" altLang="en-US" sz="2400" dirty="0">
                <a:latin typeface="+mn-ea"/>
              </a:rPr>
              <a:t>的个数。 </a:t>
            </a:r>
          </a:p>
          <a:p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B3ABA22-C3FA-A64A-B14C-2B7D382403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405" y="1449237"/>
            <a:ext cx="7852340" cy="655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3704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0BC9EE-1252-4141-9B7C-7424EAB7A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Deployment</a:t>
            </a:r>
            <a:r>
              <a:rPr lang="zh-Hans" altLang="en-US" dirty="0"/>
              <a:t> </a:t>
            </a:r>
            <a:r>
              <a:rPr lang="zh-CN" altLang="en-US" dirty="0"/>
              <a:t>滚动升级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0023210-D757-1849-8884-21EB9BE029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49238"/>
            <a:ext cx="7543800" cy="416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8530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GaiaStyle">
      <a:dk1>
        <a:srgbClr val="232323"/>
      </a:dk1>
      <a:lt1>
        <a:srgbClr val="FFFFFF"/>
      </a:lt1>
      <a:dk2>
        <a:srgbClr val="0B9444"/>
      </a:dk2>
      <a:lt2>
        <a:srgbClr val="E7E6E6"/>
      </a:lt2>
      <a:accent1>
        <a:srgbClr val="00B050"/>
      </a:accent1>
      <a:accent2>
        <a:srgbClr val="FD9727"/>
      </a:accent2>
      <a:accent3>
        <a:srgbClr val="9E9E9E"/>
      </a:accent3>
      <a:accent4>
        <a:srgbClr val="45D0F7"/>
      </a:accent4>
      <a:accent5>
        <a:srgbClr val="00B0F0"/>
      </a:accent5>
      <a:accent6>
        <a:srgbClr val="22B9B4"/>
      </a:accent6>
      <a:hlink>
        <a:srgbClr val="0563C1"/>
      </a:hlink>
      <a:folHlink>
        <a:srgbClr val="954F72"/>
      </a:folHlink>
    </a:clrScheme>
    <a:fontScheme name="GaiaStyle">
      <a:majorFont>
        <a:latin typeface="Calibri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2927</TotalTime>
  <Words>513</Words>
  <Application>Microsoft Macintosh PowerPoint</Application>
  <PresentationFormat>宽屏</PresentationFormat>
  <Paragraphs>37</Paragraphs>
  <Slides>17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3" baseType="lpstr">
      <vt:lpstr>DengXian</vt:lpstr>
      <vt:lpstr>微软雅黑</vt:lpstr>
      <vt:lpstr>Arial Unicode MS</vt:lpstr>
      <vt:lpstr>Arial</vt:lpstr>
      <vt:lpstr>Calibri</vt:lpstr>
      <vt:lpstr>Office Theme</vt:lpstr>
      <vt:lpstr>PowerPoint 演示文稿</vt:lpstr>
      <vt:lpstr>三个维度认识Kubernetes</vt:lpstr>
      <vt:lpstr>典型的Kubernetes架构</vt:lpstr>
      <vt:lpstr>Replication Controller</vt:lpstr>
      <vt:lpstr>Pod 健康检测</vt:lpstr>
      <vt:lpstr>Pod 健康检测</vt:lpstr>
      <vt:lpstr>Deployment</vt:lpstr>
      <vt:lpstr>Deployment 滚动升级</vt:lpstr>
      <vt:lpstr>Deployment 滚动升级</vt:lpstr>
      <vt:lpstr>服务发现和负载均衡</vt:lpstr>
      <vt:lpstr>Service暴露端口</vt:lpstr>
      <vt:lpstr>Namespace</vt:lpstr>
      <vt:lpstr>Volume</vt:lpstr>
      <vt:lpstr>ConfigMap</vt:lpstr>
      <vt:lpstr>Job与CronJob </vt:lpstr>
      <vt:lpstr>Job与CronJob </vt:lpstr>
      <vt:lpstr>PowerPoint 演示文稿</vt:lpstr>
    </vt:vector>
  </TitlesOfParts>
  <Company/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eric sun</dc:creator>
  <cp:lastModifiedBy>Microsoft Office 用户</cp:lastModifiedBy>
  <cp:revision>134</cp:revision>
  <dcterms:created xsi:type="dcterms:W3CDTF">2016-10-31T06:04:28Z</dcterms:created>
  <dcterms:modified xsi:type="dcterms:W3CDTF">2019-06-12T11:20:15Z</dcterms:modified>
</cp:coreProperties>
</file>